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7" r:id="rId2"/>
    <p:sldId id="335" r:id="rId3"/>
    <p:sldId id="336" r:id="rId4"/>
    <p:sldId id="337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34" r:id="rId21"/>
    <p:sldId id="282" r:id="rId22"/>
  </p:sldIdLst>
  <p:sldSz cx="16257588" cy="10158413"/>
  <p:notesSz cx="6858000" cy="9144000"/>
  <p:defaultTextStyle>
    <a:defPPr>
      <a:defRPr lang="en-US"/>
    </a:defPPr>
    <a:lvl1pPr marL="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547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094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2641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188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7735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5282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2829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0376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E2C45"/>
    <a:srgbClr val="BD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15" autoAdjust="0"/>
    <p:restoredTop sz="83814" autoAdjust="0"/>
  </p:normalViewPr>
  <p:slideViewPr>
    <p:cSldViewPr snapToGrid="0" snapToObjects="1">
      <p:cViewPr varScale="1">
        <p:scale>
          <a:sx n="52" d="100"/>
          <a:sy n="52" d="100"/>
        </p:scale>
        <p:origin x="192" y="448"/>
      </p:cViewPr>
      <p:guideLst>
        <p:guide orient="horz" pos="3200"/>
        <p:guide pos="5121"/>
      </p:guideLst>
    </p:cSldViewPr>
  </p:slideViewPr>
  <p:outlineViewPr>
    <p:cViewPr>
      <p:scale>
        <a:sx n="33" d="100"/>
        <a:sy n="33" d="100"/>
      </p:scale>
      <p:origin x="0" y="-373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4FB8-E08D-2943-BA56-8D1B5F4ACD03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932A0-F33A-7A49-A1D4-AAEF7D36D4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5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6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9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2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3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53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6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72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2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2741531" y="0"/>
            <a:ext cx="13545600" cy="101592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685800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/>
              <a:t>Drag picture to placeholder or click icon to add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3600000"/>
            <a:ext cx="6553440" cy="1598400"/>
          </a:xfrm>
          <a:prstGeom prst="rect">
            <a:avLst/>
          </a:prstGeom>
          <a:noFill/>
          <a:ln>
            <a:noFill/>
          </a:ln>
        </p:spPr>
        <p:txBody>
          <a:bodyPr lIns="0" tIns="0" rIns="359938" bIns="0" anchor="t" anchorCtr="0">
            <a:noAutofit/>
          </a:bodyPr>
          <a:lstStyle>
            <a:lvl1pPr algn="l">
              <a:lnSpc>
                <a:spcPts val="5000"/>
              </a:lnSpc>
              <a:defRPr sz="4000" b="0" i="0" baseline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dirty="0"/>
              <a:t>Dies ist eine Kapitelfolie. </a:t>
            </a:r>
            <a:br>
              <a:rPr lang="de-AT" dirty="0"/>
            </a:br>
            <a:r>
              <a:rPr lang="de-AT" dirty="0"/>
              <a:t>WICHTIG, nicht mehr Text </a:t>
            </a:r>
            <a:br>
              <a:rPr lang="de-AT" dirty="0"/>
            </a:br>
            <a:r>
              <a:rPr lang="de-AT" dirty="0"/>
              <a:t>als diesen hier!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59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 noChangeAspect="1"/>
          </p:cNvSpPr>
          <p:nvPr>
            <p:ph idx="11" hasCustomPrompt="1"/>
          </p:nvPr>
        </p:nvSpPr>
        <p:spPr>
          <a:xfrm>
            <a:off x="1080000" y="4320000"/>
            <a:ext cx="10800000" cy="54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6000">
              <a:lnSpc>
                <a:spcPts val="2200"/>
              </a:lnSpc>
              <a:spcBef>
                <a:spcPts val="200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 baseline="0">
                <a:latin typeface="Arial"/>
                <a:cs typeface="Arial"/>
              </a:defRPr>
            </a:lvl1pPr>
            <a:lvl2pPr marL="742823" indent="-285701">
              <a:buSzPct val="40000"/>
              <a:buFont typeface="Wingdings" charset="2"/>
              <a:buChar char="u"/>
              <a:defRPr>
                <a:latin typeface="Arial"/>
                <a:cs typeface="Arial"/>
              </a:defRPr>
            </a:lvl2pPr>
          </a:lstStyle>
          <a:p>
            <a:pPr lvl="0"/>
            <a:r>
              <a:rPr lang="de-AT" noProof="0" dirty="0"/>
              <a:t>Punkt 1</a:t>
            </a:r>
          </a:p>
          <a:p>
            <a:pPr lvl="0"/>
            <a:r>
              <a:rPr lang="de-AT" noProof="0" dirty="0"/>
              <a:t>Punkt 2</a:t>
            </a:r>
          </a:p>
          <a:p>
            <a:pPr lvl="0"/>
            <a:r>
              <a:rPr lang="de-AT" noProof="0" dirty="0"/>
              <a:t>Punkt 3</a:t>
            </a:r>
          </a:p>
          <a:p>
            <a:pPr lvl="0"/>
            <a:r>
              <a:rPr lang="de-AT" noProof="0" dirty="0"/>
              <a:t>…</a:t>
            </a:r>
          </a:p>
        </p:txBody>
      </p:sp>
      <p:sp>
        <p:nvSpPr>
          <p:cNvPr id="5" name="Rectangle 2"/>
          <p:cNvSpPr>
            <a:spLocks noChangeAspect="1"/>
          </p:cNvSpPr>
          <p:nvPr userDrawn="1"/>
        </p:nvSpPr>
        <p:spPr>
          <a:xfrm>
            <a:off x="-13482" y="2582196"/>
            <a:ext cx="11132979" cy="903815"/>
          </a:xfrm>
          <a:custGeom>
            <a:avLst/>
            <a:gdLst>
              <a:gd name="connsiteX0" fmla="*/ 0 w 7200000"/>
              <a:gd name="connsiteY0" fmla="*/ 0 h 900000"/>
              <a:gd name="connsiteX1" fmla="*/ 7200000 w 7200000"/>
              <a:gd name="connsiteY1" fmla="*/ 0 h 900000"/>
              <a:gd name="connsiteX2" fmla="*/ 7200000 w 7200000"/>
              <a:gd name="connsiteY2" fmla="*/ 900000 h 900000"/>
              <a:gd name="connsiteX3" fmla="*/ 0 w 7200000"/>
              <a:gd name="connsiteY3" fmla="*/ 900000 h 900000"/>
              <a:gd name="connsiteX4" fmla="*/ 0 w 7200000"/>
              <a:gd name="connsiteY4" fmla="*/ 0 h 900000"/>
              <a:gd name="connsiteX0" fmla="*/ 0 w 7200000"/>
              <a:gd name="connsiteY0" fmla="*/ 0 h 903175"/>
              <a:gd name="connsiteX1" fmla="*/ 7200000 w 7200000"/>
              <a:gd name="connsiteY1" fmla="*/ 0 h 903175"/>
              <a:gd name="connsiteX2" fmla="*/ 6298300 w 7200000"/>
              <a:gd name="connsiteY2" fmla="*/ 903175 h 903175"/>
              <a:gd name="connsiteX3" fmla="*/ 0 w 7200000"/>
              <a:gd name="connsiteY3" fmla="*/ 900000 h 903175"/>
              <a:gd name="connsiteX4" fmla="*/ 0 w 7200000"/>
              <a:gd name="connsiteY4" fmla="*/ 0 h 903175"/>
              <a:gd name="connsiteX0" fmla="*/ 0 w 7200000"/>
              <a:gd name="connsiteY0" fmla="*/ 0 h 900000"/>
              <a:gd name="connsiteX1" fmla="*/ 7200000 w 7200000"/>
              <a:gd name="connsiteY1" fmla="*/ 0 h 900000"/>
              <a:gd name="connsiteX2" fmla="*/ 5936350 w 7200000"/>
              <a:gd name="connsiteY2" fmla="*/ 868250 h 900000"/>
              <a:gd name="connsiteX3" fmla="*/ 0 w 7200000"/>
              <a:gd name="connsiteY3" fmla="*/ 900000 h 900000"/>
              <a:gd name="connsiteX4" fmla="*/ 0 w 7200000"/>
              <a:gd name="connsiteY4" fmla="*/ 0 h 900000"/>
              <a:gd name="connsiteX0" fmla="*/ 0 w 7200000"/>
              <a:gd name="connsiteY0" fmla="*/ 0 h 906350"/>
              <a:gd name="connsiteX1" fmla="*/ 7200000 w 7200000"/>
              <a:gd name="connsiteY1" fmla="*/ 0 h 906350"/>
              <a:gd name="connsiteX2" fmla="*/ 6295125 w 7200000"/>
              <a:gd name="connsiteY2" fmla="*/ 906350 h 906350"/>
              <a:gd name="connsiteX3" fmla="*/ 0 w 7200000"/>
              <a:gd name="connsiteY3" fmla="*/ 900000 h 906350"/>
              <a:gd name="connsiteX4" fmla="*/ 0 w 7200000"/>
              <a:gd name="connsiteY4" fmla="*/ 0 h 906350"/>
              <a:gd name="connsiteX0" fmla="*/ 0 w 7462237"/>
              <a:gd name="connsiteY0" fmla="*/ 11919 h 906350"/>
              <a:gd name="connsiteX1" fmla="*/ 7462237 w 7462237"/>
              <a:gd name="connsiteY1" fmla="*/ 0 h 906350"/>
              <a:gd name="connsiteX2" fmla="*/ 6557362 w 7462237"/>
              <a:gd name="connsiteY2" fmla="*/ 906350 h 906350"/>
              <a:gd name="connsiteX3" fmla="*/ 262237 w 7462237"/>
              <a:gd name="connsiteY3" fmla="*/ 900000 h 906350"/>
              <a:gd name="connsiteX4" fmla="*/ 0 w 7462237"/>
              <a:gd name="connsiteY4" fmla="*/ 11919 h 906350"/>
              <a:gd name="connsiteX0" fmla="*/ 11919 w 7474156"/>
              <a:gd name="connsiteY0" fmla="*/ 11919 h 906350"/>
              <a:gd name="connsiteX1" fmla="*/ 7474156 w 7474156"/>
              <a:gd name="connsiteY1" fmla="*/ 0 h 906350"/>
              <a:gd name="connsiteX2" fmla="*/ 6569281 w 7474156"/>
              <a:gd name="connsiteY2" fmla="*/ 906350 h 906350"/>
              <a:gd name="connsiteX3" fmla="*/ 0 w 7474156"/>
              <a:gd name="connsiteY3" fmla="*/ 905959 h 906350"/>
              <a:gd name="connsiteX4" fmla="*/ 11919 w 7474156"/>
              <a:gd name="connsiteY4" fmla="*/ 11919 h 906350"/>
              <a:gd name="connsiteX0" fmla="*/ 0 w 7462237"/>
              <a:gd name="connsiteY0" fmla="*/ 11919 h 911918"/>
              <a:gd name="connsiteX1" fmla="*/ 7462237 w 7462237"/>
              <a:gd name="connsiteY1" fmla="*/ 0 h 911918"/>
              <a:gd name="connsiteX2" fmla="*/ 6557362 w 7462237"/>
              <a:gd name="connsiteY2" fmla="*/ 906350 h 911918"/>
              <a:gd name="connsiteX3" fmla="*/ 5960 w 7462237"/>
              <a:gd name="connsiteY3" fmla="*/ 911918 h 911918"/>
              <a:gd name="connsiteX4" fmla="*/ 0 w 7462237"/>
              <a:gd name="connsiteY4" fmla="*/ 11919 h 911918"/>
              <a:gd name="connsiteX0" fmla="*/ 12092 w 7474329"/>
              <a:gd name="connsiteY0" fmla="*/ 11919 h 906350"/>
              <a:gd name="connsiteX1" fmla="*/ 7474329 w 7474329"/>
              <a:gd name="connsiteY1" fmla="*/ 0 h 906350"/>
              <a:gd name="connsiteX2" fmla="*/ 6569454 w 7474329"/>
              <a:gd name="connsiteY2" fmla="*/ 906350 h 906350"/>
              <a:gd name="connsiteX3" fmla="*/ 172 w 7474329"/>
              <a:gd name="connsiteY3" fmla="*/ 905959 h 906350"/>
              <a:gd name="connsiteX4" fmla="*/ 12092 w 7474329"/>
              <a:gd name="connsiteY4" fmla="*/ 11919 h 906350"/>
              <a:gd name="connsiteX0" fmla="*/ 0 w 7462237"/>
              <a:gd name="connsiteY0" fmla="*/ 11919 h 906350"/>
              <a:gd name="connsiteX1" fmla="*/ 7462237 w 7462237"/>
              <a:gd name="connsiteY1" fmla="*/ 0 h 906350"/>
              <a:gd name="connsiteX2" fmla="*/ 6557362 w 7462237"/>
              <a:gd name="connsiteY2" fmla="*/ 906350 h 906350"/>
              <a:gd name="connsiteX3" fmla="*/ 11920 w 7462237"/>
              <a:gd name="connsiteY3" fmla="*/ 899999 h 906350"/>
              <a:gd name="connsiteX4" fmla="*/ 0 w 7462237"/>
              <a:gd name="connsiteY4" fmla="*/ 11919 h 906350"/>
              <a:gd name="connsiteX0" fmla="*/ 0 w 7456277"/>
              <a:gd name="connsiteY0" fmla="*/ 0 h 912309"/>
              <a:gd name="connsiteX1" fmla="*/ 7456277 w 7456277"/>
              <a:gd name="connsiteY1" fmla="*/ 5959 h 912309"/>
              <a:gd name="connsiteX2" fmla="*/ 6551402 w 7456277"/>
              <a:gd name="connsiteY2" fmla="*/ 912309 h 912309"/>
              <a:gd name="connsiteX3" fmla="*/ 5960 w 7456277"/>
              <a:gd name="connsiteY3" fmla="*/ 905958 h 912309"/>
              <a:gd name="connsiteX4" fmla="*/ 0 w 7456277"/>
              <a:gd name="connsiteY4" fmla="*/ 0 h 912309"/>
              <a:gd name="connsiteX0" fmla="*/ 0 w 8723782"/>
              <a:gd name="connsiteY0" fmla="*/ 0 h 912309"/>
              <a:gd name="connsiteX1" fmla="*/ 8723782 w 8723782"/>
              <a:gd name="connsiteY1" fmla="*/ 5959 h 912309"/>
              <a:gd name="connsiteX2" fmla="*/ 7818907 w 8723782"/>
              <a:gd name="connsiteY2" fmla="*/ 912309 h 912309"/>
              <a:gd name="connsiteX3" fmla="*/ 1273465 w 8723782"/>
              <a:gd name="connsiteY3" fmla="*/ 905958 h 912309"/>
              <a:gd name="connsiteX4" fmla="*/ 0 w 8723782"/>
              <a:gd name="connsiteY4" fmla="*/ 0 h 912309"/>
              <a:gd name="connsiteX0" fmla="*/ 22313 w 8746095"/>
              <a:gd name="connsiteY0" fmla="*/ 0 h 912309"/>
              <a:gd name="connsiteX1" fmla="*/ 8746095 w 8746095"/>
              <a:gd name="connsiteY1" fmla="*/ 5959 h 912309"/>
              <a:gd name="connsiteX2" fmla="*/ 7841220 w 8746095"/>
              <a:gd name="connsiteY2" fmla="*/ 912309 h 912309"/>
              <a:gd name="connsiteX3" fmla="*/ 107 w 8746095"/>
              <a:gd name="connsiteY3" fmla="*/ 905958 h 912309"/>
              <a:gd name="connsiteX4" fmla="*/ 22313 w 8746095"/>
              <a:gd name="connsiteY4" fmla="*/ 0 h 912309"/>
              <a:gd name="connsiteX0" fmla="*/ 0 w 8766032"/>
              <a:gd name="connsiteY0" fmla="*/ 0 h 912309"/>
              <a:gd name="connsiteX1" fmla="*/ 8766032 w 8766032"/>
              <a:gd name="connsiteY1" fmla="*/ 5959 h 912309"/>
              <a:gd name="connsiteX2" fmla="*/ 7861157 w 8766032"/>
              <a:gd name="connsiteY2" fmla="*/ 912309 h 912309"/>
              <a:gd name="connsiteX3" fmla="*/ 20044 w 8766032"/>
              <a:gd name="connsiteY3" fmla="*/ 905958 h 912309"/>
              <a:gd name="connsiteX4" fmla="*/ 0 w 8766032"/>
              <a:gd name="connsiteY4" fmla="*/ 0 h 912309"/>
              <a:gd name="connsiteX0" fmla="*/ 0 w 8766032"/>
              <a:gd name="connsiteY0" fmla="*/ 0 h 912309"/>
              <a:gd name="connsiteX1" fmla="*/ 8766032 w 8766032"/>
              <a:gd name="connsiteY1" fmla="*/ 5959 h 912309"/>
              <a:gd name="connsiteX2" fmla="*/ 7861157 w 8766032"/>
              <a:gd name="connsiteY2" fmla="*/ 912309 h 912309"/>
              <a:gd name="connsiteX3" fmla="*/ 35888 w 8766032"/>
              <a:gd name="connsiteY3" fmla="*/ 900677 h 912309"/>
              <a:gd name="connsiteX4" fmla="*/ 0 w 8766032"/>
              <a:gd name="connsiteY4" fmla="*/ 0 h 912309"/>
              <a:gd name="connsiteX0" fmla="*/ 19687 w 8730264"/>
              <a:gd name="connsiteY0" fmla="*/ 1963 h 906350"/>
              <a:gd name="connsiteX1" fmla="*/ 8730264 w 8730264"/>
              <a:gd name="connsiteY1" fmla="*/ 0 h 906350"/>
              <a:gd name="connsiteX2" fmla="*/ 7825389 w 8730264"/>
              <a:gd name="connsiteY2" fmla="*/ 906350 h 906350"/>
              <a:gd name="connsiteX3" fmla="*/ 120 w 8730264"/>
              <a:gd name="connsiteY3" fmla="*/ 894718 h 906350"/>
              <a:gd name="connsiteX4" fmla="*/ 19687 w 8730264"/>
              <a:gd name="connsiteY4" fmla="*/ 1963 h 906350"/>
              <a:gd name="connsiteX0" fmla="*/ 1553 w 8730615"/>
              <a:gd name="connsiteY0" fmla="*/ 1963 h 906350"/>
              <a:gd name="connsiteX1" fmla="*/ 8730615 w 8730615"/>
              <a:gd name="connsiteY1" fmla="*/ 0 h 906350"/>
              <a:gd name="connsiteX2" fmla="*/ 7825740 w 8730615"/>
              <a:gd name="connsiteY2" fmla="*/ 906350 h 906350"/>
              <a:gd name="connsiteX3" fmla="*/ 471 w 8730615"/>
              <a:gd name="connsiteY3" fmla="*/ 894718 h 906350"/>
              <a:gd name="connsiteX4" fmla="*/ 1553 w 8730615"/>
              <a:gd name="connsiteY4" fmla="*/ 1963 h 906350"/>
              <a:gd name="connsiteX0" fmla="*/ 0 w 8729062"/>
              <a:gd name="connsiteY0" fmla="*/ 1963 h 906350"/>
              <a:gd name="connsiteX1" fmla="*/ 8729062 w 8729062"/>
              <a:gd name="connsiteY1" fmla="*/ 0 h 906350"/>
              <a:gd name="connsiteX2" fmla="*/ 7824187 w 8729062"/>
              <a:gd name="connsiteY2" fmla="*/ 906350 h 906350"/>
              <a:gd name="connsiteX3" fmla="*/ 51732 w 8729062"/>
              <a:gd name="connsiteY3" fmla="*/ 900000 h 906350"/>
              <a:gd name="connsiteX4" fmla="*/ 0 w 8729062"/>
              <a:gd name="connsiteY4" fmla="*/ 1963 h 906350"/>
              <a:gd name="connsiteX0" fmla="*/ 0 w 8729062"/>
              <a:gd name="connsiteY0" fmla="*/ 1963 h 906350"/>
              <a:gd name="connsiteX1" fmla="*/ 8729062 w 8729062"/>
              <a:gd name="connsiteY1" fmla="*/ 0 h 906350"/>
              <a:gd name="connsiteX2" fmla="*/ 7824187 w 8729062"/>
              <a:gd name="connsiteY2" fmla="*/ 906350 h 906350"/>
              <a:gd name="connsiteX3" fmla="*/ 1559 w 8729062"/>
              <a:gd name="connsiteY3" fmla="*/ 900000 h 906350"/>
              <a:gd name="connsiteX4" fmla="*/ 0 w 8729062"/>
              <a:gd name="connsiteY4" fmla="*/ 1963 h 906350"/>
              <a:gd name="connsiteX0" fmla="*/ 0 w 11195812"/>
              <a:gd name="connsiteY0" fmla="*/ 1963 h 906350"/>
              <a:gd name="connsiteX1" fmla="*/ 11195812 w 11195812"/>
              <a:gd name="connsiteY1" fmla="*/ 0 h 906350"/>
              <a:gd name="connsiteX2" fmla="*/ 10290937 w 11195812"/>
              <a:gd name="connsiteY2" fmla="*/ 906350 h 906350"/>
              <a:gd name="connsiteX3" fmla="*/ 2468309 w 11195812"/>
              <a:gd name="connsiteY3" fmla="*/ 900000 h 906350"/>
              <a:gd name="connsiteX4" fmla="*/ 0 w 11195812"/>
              <a:gd name="connsiteY4" fmla="*/ 1963 h 906350"/>
              <a:gd name="connsiteX0" fmla="*/ 0 w 11195812"/>
              <a:gd name="connsiteY0" fmla="*/ 1963 h 906390"/>
              <a:gd name="connsiteX1" fmla="*/ 11195812 w 11195812"/>
              <a:gd name="connsiteY1" fmla="*/ 0 h 906390"/>
              <a:gd name="connsiteX2" fmla="*/ 10290937 w 11195812"/>
              <a:gd name="connsiteY2" fmla="*/ 906350 h 906390"/>
              <a:gd name="connsiteX3" fmla="*/ 7950 w 11195812"/>
              <a:gd name="connsiteY3" fmla="*/ 906390 h 906390"/>
              <a:gd name="connsiteX4" fmla="*/ 0 w 11195812"/>
              <a:gd name="connsiteY4" fmla="*/ 1963 h 906390"/>
              <a:gd name="connsiteX0" fmla="*/ 8248 w 11204060"/>
              <a:gd name="connsiteY0" fmla="*/ 1963 h 909585"/>
              <a:gd name="connsiteX1" fmla="*/ 11204060 w 11204060"/>
              <a:gd name="connsiteY1" fmla="*/ 0 h 909585"/>
              <a:gd name="connsiteX2" fmla="*/ 10299185 w 11204060"/>
              <a:gd name="connsiteY2" fmla="*/ 906350 h 909585"/>
              <a:gd name="connsiteX3" fmla="*/ 222 w 11204060"/>
              <a:gd name="connsiteY3" fmla="*/ 909585 h 909585"/>
              <a:gd name="connsiteX4" fmla="*/ 8248 w 11204060"/>
              <a:gd name="connsiteY4" fmla="*/ 1963 h 9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4060" h="909585">
                <a:moveTo>
                  <a:pt x="8248" y="1963"/>
                </a:moveTo>
                <a:lnTo>
                  <a:pt x="11204060" y="0"/>
                </a:lnTo>
                <a:lnTo>
                  <a:pt x="10299185" y="906350"/>
                </a:lnTo>
                <a:lnTo>
                  <a:pt x="222" y="909585"/>
                </a:lnTo>
                <a:cubicBezTo>
                  <a:pt x="-1765" y="609585"/>
                  <a:pt x="10235" y="301963"/>
                  <a:pt x="8248" y="19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2649466"/>
            <a:ext cx="8639313" cy="71306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None/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Einzeiliger Titel bis hier.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04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 noChangeAspect="1"/>
          </p:cNvSpPr>
          <p:nvPr>
            <p:ph type="pic" sz="quarter" idx="13"/>
          </p:nvPr>
        </p:nvSpPr>
        <p:spPr>
          <a:xfrm>
            <a:off x="12507689" y="1672934"/>
            <a:ext cx="3749899" cy="8517628"/>
          </a:xfrm>
          <a:custGeom>
            <a:avLst/>
            <a:gdLst/>
            <a:ahLst/>
            <a:cxnLst/>
            <a:rect l="l" t="t" r="r" b="b"/>
            <a:pathLst>
              <a:path w="2520000" h="5724000">
                <a:moveTo>
                  <a:pt x="0" y="0"/>
                </a:moveTo>
                <a:lnTo>
                  <a:pt x="2520000" y="0"/>
                </a:lnTo>
                <a:lnTo>
                  <a:pt x="2520000" y="5724000"/>
                </a:lnTo>
                <a:lnTo>
                  <a:pt x="1440000" y="5724000"/>
                </a:lnTo>
                <a:lnTo>
                  <a:pt x="0" y="4284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/>
              <a:t>Drag picture to placeholder or click icon to add</a:t>
            </a:r>
            <a:endParaRPr lang="en-US" dirty="0"/>
          </a:p>
        </p:txBody>
      </p:sp>
      <p:sp>
        <p:nvSpPr>
          <p:cNvPr id="5" name="Title 1"/>
          <p:cNvSpPr>
            <a:spLocks noGrp="1" noChangeAspect="1"/>
          </p:cNvSpPr>
          <p:nvPr>
            <p:ph type="title"/>
          </p:nvPr>
        </p:nvSpPr>
        <p:spPr>
          <a:xfrm>
            <a:off x="1080000" y="0"/>
            <a:ext cx="11880000" cy="1620000"/>
          </a:xfrm>
          <a:prstGeom prst="rect">
            <a:avLst/>
          </a:prstGeom>
          <a:noFill/>
          <a:ln>
            <a:noFill/>
          </a:ln>
        </p:spPr>
        <p:txBody>
          <a:bodyPr lIns="0" tIns="359938" rIns="359938" bIns="0" anchor="b" anchorCtr="0">
            <a:noAutofit/>
          </a:bodyPr>
          <a:lstStyle>
            <a:lvl1pPr algn="l">
              <a:lnSpc>
                <a:spcPts val="5000"/>
              </a:lnSpc>
              <a:defRPr sz="4000" b="0" i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noProof="0"/>
              <a:t>Click to edit Master title style</a:t>
            </a:r>
            <a:endParaRPr lang="de-AT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idx="11"/>
          </p:nvPr>
        </p:nvSpPr>
        <p:spPr>
          <a:xfrm>
            <a:off x="1079999" y="2411999"/>
            <a:ext cx="10440000" cy="6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2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>
                <a:latin typeface="Arial"/>
                <a:cs typeface="Arial"/>
              </a:defRPr>
            </a:lvl1pPr>
            <a:lvl2pPr marL="680400" indent="-248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-"/>
              <a:defRPr sz="3000">
                <a:latin typeface="Arial"/>
                <a:cs typeface="Arial"/>
              </a:defRPr>
            </a:lvl2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</p:txBody>
      </p:sp>
      <p:cxnSp>
        <p:nvCxnSpPr>
          <p:cNvPr id="11" name="Gerade Verbindung 7"/>
          <p:cNvCxnSpPr/>
          <p:nvPr userDrawn="1"/>
        </p:nvCxnSpPr>
        <p:spPr>
          <a:xfrm>
            <a:off x="1080000" y="1656000"/>
            <a:ext cx="15177588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41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ChangeAspect="1"/>
          </p:cNvSpPr>
          <p:nvPr>
            <p:ph type="title"/>
          </p:nvPr>
        </p:nvSpPr>
        <p:spPr>
          <a:xfrm>
            <a:off x="1080000" y="0"/>
            <a:ext cx="11880000" cy="1620000"/>
          </a:xfrm>
          <a:prstGeom prst="rect">
            <a:avLst/>
          </a:prstGeom>
          <a:noFill/>
          <a:ln>
            <a:noFill/>
          </a:ln>
        </p:spPr>
        <p:txBody>
          <a:bodyPr lIns="0" tIns="359938" rIns="359938" bIns="0" anchor="b" anchorCtr="0">
            <a:noAutofit/>
          </a:bodyPr>
          <a:lstStyle>
            <a:lvl1pPr algn="l">
              <a:lnSpc>
                <a:spcPts val="5000"/>
              </a:lnSpc>
              <a:defRPr sz="4000" b="0" i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noProof="0"/>
              <a:t>Click to edit Master title style</a:t>
            </a:r>
            <a:endParaRPr lang="de-AT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idx="11"/>
          </p:nvPr>
        </p:nvSpPr>
        <p:spPr>
          <a:xfrm>
            <a:off x="1079998" y="2411999"/>
            <a:ext cx="11880001" cy="6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2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>
                <a:latin typeface="Arial"/>
                <a:cs typeface="Arial"/>
              </a:defRPr>
            </a:lvl1pPr>
            <a:lvl2pPr marL="680400" indent="-28570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-"/>
              <a:defRPr sz="3000">
                <a:latin typeface="Arial"/>
                <a:cs typeface="Arial"/>
              </a:defRPr>
            </a:lvl2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</p:txBody>
      </p:sp>
      <p:cxnSp>
        <p:nvCxnSpPr>
          <p:cNvPr id="11" name="Gerade Verbindung 7"/>
          <p:cNvCxnSpPr/>
          <p:nvPr userDrawn="1"/>
        </p:nvCxnSpPr>
        <p:spPr>
          <a:xfrm>
            <a:off x="1080000" y="1656000"/>
            <a:ext cx="15177588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73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 —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 userDrawn="1"/>
        </p:nvSpPr>
        <p:spPr>
          <a:xfrm>
            <a:off x="1" y="0"/>
            <a:ext cx="16257588" cy="101592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7" name="Rechtwinkliges Dreieck 8"/>
          <p:cNvSpPr/>
          <p:nvPr userDrawn="1"/>
        </p:nvSpPr>
        <p:spPr>
          <a:xfrm>
            <a:off x="1" y="7639200"/>
            <a:ext cx="2520000" cy="2520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/>
          </a:p>
        </p:txBody>
      </p:sp>
      <p:pic>
        <p:nvPicPr>
          <p:cNvPr id="8" name="Bild 4" descr="Logo A5_negati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583" y="4602257"/>
            <a:ext cx="4236422" cy="953898"/>
          </a:xfrm>
          <a:prstGeom prst="rect">
            <a:avLst/>
          </a:prstGeom>
        </p:spPr>
      </p:pic>
      <p:sp>
        <p:nvSpPr>
          <p:cNvPr id="10" name="Textfeld 5"/>
          <p:cNvSpPr txBox="1"/>
          <p:nvPr userDrawn="1"/>
        </p:nvSpPr>
        <p:spPr>
          <a:xfrm>
            <a:off x="360000" y="9367200"/>
            <a:ext cx="2407060" cy="252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e-DE" sz="1500" b="0" i="0" u="none" kern="1200" spc="40" dirty="0" err="1">
                <a:solidFill>
                  <a:schemeClr val="accent1"/>
                </a:solidFill>
                <a:latin typeface="Arial"/>
                <a:cs typeface="Arial"/>
              </a:rPr>
              <a:t>www.fhv.at</a:t>
            </a:r>
            <a:endParaRPr lang="de-DE" sz="1500" b="0" i="0" u="none" kern="1200" spc="4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084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 —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 userDrawn="1"/>
        </p:nvSpPr>
        <p:spPr>
          <a:xfrm>
            <a:off x="1" y="0"/>
            <a:ext cx="16257588" cy="101592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7" name="Rechtwinkliges Dreieck 8"/>
          <p:cNvSpPr/>
          <p:nvPr userDrawn="1"/>
        </p:nvSpPr>
        <p:spPr>
          <a:xfrm>
            <a:off x="1" y="7639200"/>
            <a:ext cx="2520000" cy="2520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/>
          </a:p>
        </p:txBody>
      </p:sp>
      <p:pic>
        <p:nvPicPr>
          <p:cNvPr id="8" name="Bild 4" descr="Logo A5_negati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583" y="4602257"/>
            <a:ext cx="4236422" cy="953898"/>
          </a:xfrm>
          <a:prstGeom prst="rect">
            <a:avLst/>
          </a:prstGeom>
        </p:spPr>
      </p:pic>
      <p:sp>
        <p:nvSpPr>
          <p:cNvPr id="10" name="Textfeld 5"/>
          <p:cNvSpPr txBox="1"/>
          <p:nvPr userDrawn="1"/>
        </p:nvSpPr>
        <p:spPr>
          <a:xfrm>
            <a:off x="360000" y="9367200"/>
            <a:ext cx="2407060" cy="252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e-DE" sz="1500" b="0" i="0" u="none" kern="1200" spc="40" dirty="0" err="1">
                <a:solidFill>
                  <a:schemeClr val="accent1"/>
                </a:solidFill>
                <a:latin typeface="Arial"/>
                <a:cs typeface="Arial"/>
              </a:rPr>
              <a:t>www.fhv.at</a:t>
            </a:r>
            <a:endParaRPr lang="de-DE" sz="1500" b="0" i="0" u="none" kern="1200" spc="4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06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9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0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8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46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</p:sldLayoutIdLst>
  <p:txStyles>
    <p:titleStyle>
      <a:lvl1pPr algn="l" defTabSz="754700" rtl="0" eaLnBrk="1" latinLnBrk="0" hangingPunct="1">
        <a:lnSpc>
          <a:spcPts val="5000"/>
        </a:lnSpc>
        <a:spcBef>
          <a:spcPct val="0"/>
        </a:spcBef>
        <a:buNone/>
        <a:defRPr sz="40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566025" indent="-566025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1pPr>
      <a:lvl2pPr marL="1226388" indent="-471688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–"/>
        <a:defRPr sz="3000" kern="1200">
          <a:solidFill>
            <a:schemeClr val="tx1"/>
          </a:solidFill>
          <a:latin typeface="Arial"/>
          <a:ea typeface="+mn-ea"/>
          <a:cs typeface="Arial"/>
        </a:defRPr>
      </a:lvl2pPr>
      <a:lvl3pPr marL="18867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3pPr>
      <a:lvl4pPr marL="26414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–"/>
        <a:defRPr sz="3000" kern="1200">
          <a:solidFill>
            <a:schemeClr val="tx1"/>
          </a:solidFill>
          <a:latin typeface="Arial"/>
          <a:ea typeface="+mn-ea"/>
          <a:cs typeface="Arial"/>
        </a:defRPr>
      </a:lvl4pPr>
      <a:lvl5pPr marL="33961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»"/>
        <a:defRPr sz="3000" kern="1200">
          <a:solidFill>
            <a:schemeClr val="tx1"/>
          </a:solidFill>
          <a:latin typeface="Arial"/>
          <a:ea typeface="+mn-ea"/>
          <a:cs typeface="Arial"/>
        </a:defRPr>
      </a:lvl5pPr>
      <a:lvl6pPr marL="41508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9055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6602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4149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547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094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641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188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35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282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2829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376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jpe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AT" sz="3600" dirty="0"/>
              <a:t/>
            </a:r>
            <a:br>
              <a:rPr lang="de-AT" sz="3600" dirty="0"/>
            </a:br>
            <a:r>
              <a:rPr lang="de-AT" sz="4800" dirty="0" err="1"/>
              <a:t>AlienHacky</a:t>
            </a:r>
            <a:r>
              <a:rPr lang="de-AT" sz="4800" dirty="0"/>
              <a:t>™</a:t>
            </a:r>
            <a:r>
              <a:rPr lang="de-AT" sz="3600" dirty="0"/>
              <a:t/>
            </a:r>
            <a:br>
              <a:rPr lang="de-AT" sz="3600" dirty="0"/>
            </a:br>
            <a:r>
              <a:rPr lang="de-AT" sz="3600" dirty="0"/>
              <a:t>von Tobias </a:t>
            </a:r>
            <a:r>
              <a:rPr lang="de-AT" sz="3600" dirty="0" err="1"/>
              <a:t>Breuß</a:t>
            </a:r>
            <a:r>
              <a:rPr lang="de-AT" sz="3600" dirty="0"/>
              <a:t>, Jim Frey,</a:t>
            </a:r>
            <a:br>
              <a:rPr lang="de-AT" sz="3600" dirty="0"/>
            </a:br>
            <a:r>
              <a:rPr lang="de-AT" sz="3600" dirty="0"/>
              <a:t>Thomas </a:t>
            </a:r>
            <a:r>
              <a:rPr lang="de-AT" sz="3600" dirty="0" err="1"/>
              <a:t>Rienößl</a:t>
            </a:r>
            <a:r>
              <a:rPr lang="de-AT" sz="3600" dirty="0"/>
              <a:t>, Ursus Schneider</a:t>
            </a:r>
            <a:br>
              <a:rPr lang="de-AT" sz="3600" dirty="0"/>
            </a:b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45158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Zigbee</a:t>
            </a:r>
            <a:r>
              <a:rPr lang="de-DE" dirty="0"/>
              <a:t> Test</a:t>
            </a: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9" y="2791629"/>
            <a:ext cx="14551980" cy="5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>
          <a:xfrm>
            <a:off x="10506269" y="2411999"/>
            <a:ext cx="5751319" cy="6840000"/>
          </a:xfrm>
        </p:spPr>
        <p:txBody>
          <a:bodyPr/>
          <a:lstStyle/>
          <a:p>
            <a:r>
              <a:rPr lang="de-DE" dirty="0"/>
              <a:t>Komponenten</a:t>
            </a:r>
            <a:r>
              <a:rPr lang="en-US" dirty="0"/>
              <a:t>:</a:t>
            </a:r>
          </a:p>
          <a:p>
            <a:pPr lvl="1"/>
            <a:r>
              <a:rPr lang="de-DE" sz="2400" dirty="0"/>
              <a:t>Kommunikation </a:t>
            </a:r>
            <a:r>
              <a:rPr lang="de-DE" sz="2400" dirty="0" err="1"/>
              <a:t>AlienSocke</a:t>
            </a:r>
            <a:endParaRPr lang="de-DE" sz="2400" dirty="0"/>
          </a:p>
          <a:p>
            <a:pPr lvl="1"/>
            <a:r>
              <a:rPr lang="de-DE" sz="2400" dirty="0"/>
              <a:t>USB Transceiver</a:t>
            </a:r>
          </a:p>
          <a:p>
            <a:pPr lvl="1"/>
            <a:r>
              <a:rPr lang="de-DE" sz="2400" dirty="0"/>
              <a:t>Ethernet DMX Adapter</a:t>
            </a:r>
          </a:p>
          <a:p>
            <a:pPr lvl="1"/>
            <a:r>
              <a:rPr lang="de-DE" sz="2400" dirty="0"/>
              <a:t>Kommunikation </a:t>
            </a:r>
            <a:r>
              <a:rPr lang="de-DE" sz="2400" dirty="0" err="1"/>
              <a:t>Moving</a:t>
            </a:r>
            <a:r>
              <a:rPr lang="de-DE" sz="2400" dirty="0"/>
              <a:t> Head </a:t>
            </a:r>
          </a:p>
          <a:p>
            <a:pPr lvl="1"/>
            <a:r>
              <a:rPr lang="de-DE" sz="2400" dirty="0"/>
              <a:t>Java Programm</a:t>
            </a:r>
          </a:p>
          <a:p>
            <a:pPr lvl="1"/>
            <a:endParaRPr lang="en-US" sz="16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6" y="2568312"/>
            <a:ext cx="10206417" cy="61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USB Transceiver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/>
              <a:t>TI CC 2531</a:t>
            </a:r>
          </a:p>
          <a:p>
            <a:r>
              <a:rPr lang="de-DE" dirty="0" err="1"/>
              <a:t>Zigbee</a:t>
            </a:r>
            <a:r>
              <a:rPr lang="de-DE" dirty="0"/>
              <a:t> kompatibel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44127" r="34464" b="33174"/>
          <a:stretch/>
        </p:blipFill>
        <p:spPr>
          <a:xfrm>
            <a:off x="6054828" y="5337545"/>
            <a:ext cx="8635242" cy="26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Ethernet DMX Adapter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 err="1"/>
              <a:t>Enttec</a:t>
            </a:r>
            <a:r>
              <a:rPr lang="de-DE" dirty="0"/>
              <a:t> DMX </a:t>
            </a:r>
            <a:r>
              <a:rPr lang="de-DE" dirty="0" err="1"/>
              <a:t>over</a:t>
            </a:r>
            <a:r>
              <a:rPr lang="de-DE" dirty="0"/>
              <a:t> ETHERNET</a:t>
            </a:r>
          </a:p>
          <a:p>
            <a:r>
              <a:rPr lang="de-DE" dirty="0"/>
              <a:t>Kommunikation des Servers mit dem </a:t>
            </a:r>
            <a:r>
              <a:rPr lang="de-DE" dirty="0" err="1"/>
              <a:t>Moving</a:t>
            </a:r>
            <a:r>
              <a:rPr lang="de-DE" dirty="0"/>
              <a:t> Head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03" y="4720857"/>
            <a:ext cx="5080896" cy="39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9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Stellt den eigentlichen Server dar</a:t>
            </a:r>
          </a:p>
          <a:p>
            <a:r>
              <a:rPr lang="de-AT" dirty="0"/>
              <a:t>4 Threads</a:t>
            </a:r>
          </a:p>
          <a:p>
            <a:pPr lvl="1"/>
            <a:r>
              <a:rPr lang="de-AT" dirty="0" err="1"/>
              <a:t>Zigbee</a:t>
            </a:r>
            <a:r>
              <a:rPr lang="de-AT" dirty="0"/>
              <a:t> Kommunikation</a:t>
            </a:r>
          </a:p>
          <a:p>
            <a:pPr lvl="1"/>
            <a:r>
              <a:rPr lang="de-AT" dirty="0" err="1"/>
              <a:t>Berechner</a:t>
            </a:r>
            <a:endParaRPr lang="de-AT" dirty="0"/>
          </a:p>
          <a:p>
            <a:pPr lvl="1"/>
            <a:r>
              <a:rPr lang="de-AT" dirty="0" err="1"/>
              <a:t>Moving</a:t>
            </a:r>
            <a:r>
              <a:rPr lang="de-AT" dirty="0"/>
              <a:t> Head Kommunikation</a:t>
            </a:r>
          </a:p>
          <a:p>
            <a:pPr lvl="1"/>
            <a:r>
              <a:rPr lang="de-AT" dirty="0"/>
              <a:t>Konsole</a:t>
            </a:r>
          </a:p>
          <a:p>
            <a:pPr lvl="1"/>
            <a:endParaRPr lang="de-AT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– </a:t>
            </a:r>
            <a:r>
              <a:rPr lang="de-DE" dirty="0" err="1"/>
              <a:t>Berechner</a:t>
            </a:r>
            <a:r>
              <a:rPr lang="de-DE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Punktmasse</a:t>
            </a:r>
          </a:p>
          <a:p>
            <a:r>
              <a:rPr lang="de-AT" dirty="0"/>
              <a:t>Darstellung im Zustandsraum</a:t>
            </a:r>
          </a:p>
          <a:p>
            <a:r>
              <a:rPr lang="de-AT" dirty="0"/>
              <a:t>Input: Beschleunigungsvektor</a:t>
            </a:r>
          </a:p>
          <a:p>
            <a:r>
              <a:rPr lang="de-AT" dirty="0"/>
              <a:t>Zustandsgröße: Geschwindigkeitsvektor</a:t>
            </a:r>
          </a:p>
          <a:p>
            <a:r>
              <a:rPr lang="de-AT" dirty="0"/>
              <a:t>Output: Änderung des Ortsvektors</a:t>
            </a:r>
          </a:p>
          <a:p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11048820" y="6253696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v</a:t>
            </a:r>
          </a:p>
        </p:txBody>
      </p:sp>
      <p:cxnSp>
        <p:nvCxnSpPr>
          <p:cNvPr id="5" name="Gerade Verbindung mit Pfeil 4"/>
          <p:cNvCxnSpPr>
            <a:endCxn id="4" idx="1"/>
          </p:cNvCxnSpPr>
          <p:nvPr/>
        </p:nvCxnSpPr>
        <p:spPr>
          <a:xfrm>
            <a:off x="9230906" y="5654982"/>
            <a:ext cx="1996462" cy="7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>
            <a:stCxn id="4" idx="6"/>
          </p:cNvCxnSpPr>
          <p:nvPr/>
        </p:nvCxnSpPr>
        <p:spPr>
          <a:xfrm>
            <a:off x="12268020" y="6863296"/>
            <a:ext cx="1621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9933863" y="56742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a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834077" y="6493964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Δx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6577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x' = A * x + b * u</a:t>
            </a:r>
          </a:p>
          <a:p>
            <a:r>
              <a:rPr lang="de-AT" dirty="0"/>
              <a:t>O = c * x + d * u</a:t>
            </a:r>
          </a:p>
          <a:p>
            <a:endParaRPr lang="de-AT" dirty="0"/>
          </a:p>
          <a:p>
            <a:r>
              <a:rPr lang="de-AT" dirty="0"/>
              <a:t>A </a:t>
            </a:r>
            <a:r>
              <a:rPr lang="de-AT" dirty="0">
                <a:sym typeface="Wingdings" panose="05000000000000000000" pitchFamily="2" charset="2"/>
              </a:rPr>
              <a:t> Änderung der Zustandsgröße aufgrund ihrer selbst</a:t>
            </a:r>
          </a:p>
          <a:p>
            <a:r>
              <a:rPr lang="de-AT" dirty="0">
                <a:sym typeface="Wingdings" panose="05000000000000000000" pitchFamily="2" charset="2"/>
              </a:rPr>
              <a:t>b  Änderung der Zustandsgröße aufgrund des Inputs</a:t>
            </a:r>
          </a:p>
          <a:p>
            <a:r>
              <a:rPr lang="de-AT" dirty="0">
                <a:sym typeface="Wingdings" panose="05000000000000000000" pitchFamily="2" charset="2"/>
              </a:rPr>
              <a:t>c  Änderung des Outputs aufgrund der Zustandsgröße</a:t>
            </a:r>
          </a:p>
          <a:p>
            <a:r>
              <a:rPr lang="de-AT" dirty="0">
                <a:sym typeface="Wingdings" panose="05000000000000000000" pitchFamily="2" charset="2"/>
              </a:rPr>
              <a:t>d  Änderung des Outputs aufgrund des Inputs (sog. Durchgriff)</a:t>
            </a:r>
            <a:endParaRPr lang="de-AT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3664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x' = A * x + b * u</a:t>
            </a:r>
          </a:p>
          <a:p>
            <a:r>
              <a:rPr lang="de-AT" dirty="0"/>
              <a:t>O = c * x + d * u</a:t>
            </a:r>
          </a:p>
          <a:p>
            <a:endParaRPr lang="de-AT" dirty="0"/>
          </a:p>
          <a:p>
            <a:r>
              <a:rPr lang="de-AT" dirty="0"/>
              <a:t>u </a:t>
            </a:r>
            <a:r>
              <a:rPr lang="de-AT" dirty="0">
                <a:sym typeface="Wingdings" panose="05000000000000000000" pitchFamily="2" charset="2"/>
              </a:rPr>
              <a:t> Beschleunigungswerte von den Sensoren</a:t>
            </a:r>
          </a:p>
          <a:p>
            <a:r>
              <a:rPr lang="de-AT" dirty="0"/>
              <a:t>Entspricht nicht der physikalischen Realität</a:t>
            </a:r>
          </a:p>
          <a:p>
            <a:endParaRPr lang="de-AT" dirty="0"/>
          </a:p>
          <a:p>
            <a:r>
              <a:rPr lang="de-AT" dirty="0"/>
              <a:t>A = -1.7</a:t>
            </a:r>
          </a:p>
          <a:p>
            <a:r>
              <a:rPr lang="de-AT" dirty="0"/>
              <a:t>b = 1.0</a:t>
            </a:r>
          </a:p>
          <a:p>
            <a:r>
              <a:rPr lang="de-AT" dirty="0"/>
              <a:t>c = 1</a:t>
            </a:r>
          </a:p>
          <a:p>
            <a:r>
              <a:rPr lang="de-AT" dirty="0"/>
              <a:t>d = 0</a:t>
            </a:r>
          </a:p>
        </p:txBody>
      </p:sp>
    </p:spTree>
    <p:extLst>
      <p:ext uri="{BB962C8B-B14F-4D97-AF65-F5344CB8AC3E}">
        <p14:creationId xmlns:p14="http://schemas.microsoft.com/office/powerpoint/2010/main" val="40325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Beispiel:</a:t>
            </a:r>
          </a:p>
          <a:p>
            <a:endParaRPr lang="de-AT" dirty="0"/>
          </a:p>
          <a:p>
            <a:r>
              <a:rPr lang="de-AT" dirty="0"/>
              <a:t>Simulationsschrittweite h = 0.01 </a:t>
            </a:r>
          </a:p>
          <a:p>
            <a:r>
              <a:rPr lang="de-AT" dirty="0"/>
              <a:t>Beschleunigung für die ersten 50 Iterationen</a:t>
            </a:r>
          </a:p>
          <a:p>
            <a:pPr lvl="1"/>
            <a:r>
              <a:rPr lang="de-AT" dirty="0"/>
              <a:t>x </a:t>
            </a:r>
            <a:r>
              <a:rPr lang="de-AT" dirty="0">
                <a:sym typeface="Wingdings" panose="05000000000000000000" pitchFamily="2" charset="2"/>
              </a:rPr>
              <a:t> 5 m/s^2 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y  0 m/s^2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  4 m/s^2</a:t>
            </a:r>
          </a:p>
          <a:p>
            <a:r>
              <a:rPr lang="de-AT" dirty="0">
                <a:sym typeface="Wingdings" panose="05000000000000000000" pitchFamily="2" charset="2"/>
              </a:rPr>
              <a:t>Danach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x, y  0 m/s^2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  -9.81 m/s^2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7993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860" y="2890773"/>
            <a:ext cx="7315200" cy="5486400"/>
          </a:xfrm>
        </p:spPr>
      </p:pic>
    </p:spTree>
    <p:extLst>
      <p:ext uri="{BB962C8B-B14F-4D97-AF65-F5344CB8AC3E}">
        <p14:creationId xmlns:p14="http://schemas.microsoft.com/office/powerpoint/2010/main" val="185528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Aufgabenstellung</a:t>
            </a:r>
          </a:p>
          <a:p>
            <a:r>
              <a:rPr lang="de-AT" dirty="0"/>
              <a:t>Architektur</a:t>
            </a:r>
          </a:p>
          <a:p>
            <a:r>
              <a:rPr lang="de-AT" dirty="0" err="1"/>
              <a:t>AlienSocke</a:t>
            </a:r>
            <a:endParaRPr lang="de-AT" dirty="0"/>
          </a:p>
          <a:p>
            <a:r>
              <a:rPr lang="de-AT" dirty="0" err="1"/>
              <a:t>AlienProtokoll</a:t>
            </a:r>
            <a:endParaRPr lang="de-AT" dirty="0"/>
          </a:p>
          <a:p>
            <a:r>
              <a:rPr lang="de-AT" dirty="0" err="1"/>
              <a:t>Zigbee</a:t>
            </a:r>
            <a:endParaRPr lang="de-AT" dirty="0"/>
          </a:p>
          <a:p>
            <a:r>
              <a:rPr lang="de-AT" dirty="0" err="1"/>
              <a:t>AlienServer</a:t>
            </a:r>
            <a:endParaRPr lang="de-AT" dirty="0"/>
          </a:p>
          <a:p>
            <a:r>
              <a:rPr lang="de-AT" dirty="0"/>
              <a:t>USB Transceiver</a:t>
            </a:r>
          </a:p>
          <a:p>
            <a:r>
              <a:rPr lang="de-AT" dirty="0"/>
              <a:t>Ethernet DMX Adapter</a:t>
            </a:r>
          </a:p>
          <a:p>
            <a:r>
              <a:rPr lang="de-AT" dirty="0"/>
              <a:t>Java Programm - </a:t>
            </a:r>
            <a:r>
              <a:rPr lang="de-AT" dirty="0" err="1"/>
              <a:t>Berechner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736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1079998" y="2411999"/>
            <a:ext cx="14094099" cy="6840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e-DE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853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64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Aufgabenstellung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 err="1"/>
              <a:t>AlienHacky</a:t>
            </a:r>
            <a:r>
              <a:rPr lang="de-DE" dirty="0"/>
              <a:t> mit </a:t>
            </a:r>
            <a:r>
              <a:rPr lang="de-DE" dirty="0" err="1"/>
              <a:t>Moving</a:t>
            </a:r>
            <a:r>
              <a:rPr lang="de-DE" dirty="0"/>
              <a:t> Heads</a:t>
            </a:r>
          </a:p>
          <a:p>
            <a:r>
              <a:rPr lang="de-DE" dirty="0"/>
              <a:t>2 – 4 Spieler </a:t>
            </a:r>
          </a:p>
          <a:p>
            <a:r>
              <a:rPr lang="de-DE" dirty="0"/>
              <a:t>Zuspielen zwischen Personen</a:t>
            </a:r>
          </a:p>
          <a:p>
            <a:pPr lvl="1"/>
            <a:r>
              <a:rPr lang="de-DE" dirty="0"/>
              <a:t>Durcheinander Spielen ist möglich</a:t>
            </a:r>
          </a:p>
          <a:p>
            <a:r>
              <a:rPr lang="de-DE" dirty="0"/>
              <a:t>Gemeinschaftsspiel </a:t>
            </a:r>
          </a:p>
          <a:p>
            <a:r>
              <a:rPr lang="de-DE" dirty="0"/>
              <a:t>High-Score </a:t>
            </a:r>
          </a:p>
          <a:p>
            <a:r>
              <a:rPr lang="de-DE" dirty="0" err="1"/>
              <a:t>AlienSocke</a:t>
            </a:r>
            <a:r>
              <a:rPr lang="de-DE" dirty="0"/>
              <a:t> und </a:t>
            </a:r>
            <a:r>
              <a:rPr lang="de-DE" dirty="0" err="1"/>
              <a:t>AlienServer</a:t>
            </a:r>
            <a:r>
              <a:rPr lang="de-DE" dirty="0"/>
              <a:t> wird benötigt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193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4 Hauptkomponenten</a:t>
            </a:r>
          </a:p>
          <a:p>
            <a:pPr lvl="1"/>
            <a:r>
              <a:rPr lang="de-AT" dirty="0" err="1"/>
              <a:t>AlienServer</a:t>
            </a:r>
            <a:endParaRPr lang="de-AT" dirty="0"/>
          </a:p>
          <a:p>
            <a:pPr lvl="1"/>
            <a:r>
              <a:rPr lang="de-AT" dirty="0" err="1"/>
              <a:t>AlienSocke</a:t>
            </a:r>
            <a:endParaRPr lang="de-AT" dirty="0"/>
          </a:p>
          <a:p>
            <a:pPr lvl="1"/>
            <a:r>
              <a:rPr lang="de-AT" dirty="0" err="1"/>
              <a:t>Moving</a:t>
            </a:r>
            <a:r>
              <a:rPr lang="de-AT" dirty="0"/>
              <a:t> Head</a:t>
            </a:r>
          </a:p>
          <a:p>
            <a:pPr lvl="1"/>
            <a:r>
              <a:rPr lang="de-AT" dirty="0" err="1"/>
              <a:t>AlienProtokoll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440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AlienSocke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sz="half" idx="4294967295"/>
          </p:nvPr>
        </p:nvSpPr>
        <p:spPr>
          <a:xfrm>
            <a:off x="855972" y="3140629"/>
            <a:ext cx="7265276" cy="65300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de-AT" dirty="0"/>
              <a:t>TI SimpleLink CC2650 </a:t>
            </a:r>
            <a:r>
              <a:rPr lang="de-AT" dirty="0" err="1"/>
              <a:t>LaunchPad</a:t>
            </a:r>
            <a:endParaRPr lang="de-AT" dirty="0"/>
          </a:p>
          <a:p>
            <a:pPr marL="228600" lvl="1">
              <a:spcBef>
                <a:spcPts val="1000"/>
              </a:spcBef>
            </a:pPr>
            <a:endParaRPr lang="de-AT" dirty="0"/>
          </a:p>
          <a:p>
            <a:pPr marL="228600" lvl="1">
              <a:spcBef>
                <a:spcPts val="1000"/>
              </a:spcBef>
            </a:pPr>
            <a:endParaRPr lang="de-AT" dirty="0"/>
          </a:p>
          <a:p>
            <a:pPr marL="228600" lvl="1">
              <a:spcBef>
                <a:spcPts val="1000"/>
              </a:spcBef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6" y="4126259"/>
            <a:ext cx="3568305" cy="5544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5628" y="3324845"/>
            <a:ext cx="3737345" cy="6161666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sz="half" idx="4294967295"/>
          </p:nvPr>
        </p:nvSpPr>
        <p:spPr>
          <a:xfrm>
            <a:off x="9199179" y="3140629"/>
            <a:ext cx="6187966" cy="6097964"/>
          </a:xfrm>
          <a:prstGeom prst="rect">
            <a:avLst/>
          </a:prstGeo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de-AT" dirty="0"/>
              <a:t>Sensor Hub BoosterPack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651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60" y="2436126"/>
            <a:ext cx="10226640" cy="6840537"/>
          </a:xfrm>
        </p:spPr>
      </p:pic>
    </p:spTree>
    <p:extLst>
      <p:ext uri="{BB962C8B-B14F-4D97-AF65-F5344CB8AC3E}">
        <p14:creationId xmlns:p14="http://schemas.microsoft.com/office/powerpoint/2010/main" val="9312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Login</a:t>
            </a:r>
          </a:p>
        </p:txBody>
      </p:sp>
      <p:pic>
        <p:nvPicPr>
          <p:cNvPr id="4" name="1_Login_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1625" y="1900615"/>
            <a:ext cx="13975704" cy="78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</a:t>
            </a:r>
            <a:r>
              <a:rPr lang="de-DE" dirty="0" err="1"/>
              <a:t>Heartbeat</a:t>
            </a:r>
            <a:endParaRPr lang="de-DE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65546" y="2486139"/>
            <a:ext cx="8723752" cy="654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Kick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53" y="2436126"/>
            <a:ext cx="4665495" cy="6840537"/>
          </a:xfrm>
        </p:spPr>
      </p:pic>
    </p:spTree>
    <p:extLst>
      <p:ext uri="{BB962C8B-B14F-4D97-AF65-F5344CB8AC3E}">
        <p14:creationId xmlns:p14="http://schemas.microsoft.com/office/powerpoint/2010/main" val="37855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2">
      <a:dk1>
        <a:srgbClr val="262626"/>
      </a:dk1>
      <a:lt1>
        <a:sysClr val="window" lastClr="FFFFFF"/>
      </a:lt1>
      <a:dk2>
        <a:srgbClr val="262626"/>
      </a:dk2>
      <a:lt2>
        <a:srgbClr val="FFFFFF"/>
      </a:lt2>
      <a:accent1>
        <a:srgbClr val="C11635"/>
      </a:accent1>
      <a:accent2>
        <a:srgbClr val="C02745"/>
      </a:accent2>
      <a:accent3>
        <a:srgbClr val="DE8091"/>
      </a:accent3>
      <a:accent4>
        <a:srgbClr val="EBB0BB"/>
      </a:accent4>
      <a:accent5>
        <a:srgbClr val="777777"/>
      </a:accent5>
      <a:accent6>
        <a:srgbClr val="A5A5A5"/>
      </a:accent6>
      <a:hlink>
        <a:srgbClr val="C11635"/>
      </a:hlink>
      <a:folHlink>
        <a:srgbClr val="C1163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H_Dozierenden_Vorlage_1280x800_Okt2015" id="{09D1FBE4-34F0-CD43-871C-17A3BB7AE675}" vid="{7AF712BA-DD10-EF4E-A55A-AA680C678F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303</Words>
  <Application>Microsoft Macintosh PowerPoint</Application>
  <PresentationFormat>Custom</PresentationFormat>
  <Paragraphs>102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Lucida Grande</vt:lpstr>
      <vt:lpstr>Wingdings</vt:lpstr>
      <vt:lpstr>Default Theme</vt:lpstr>
      <vt:lpstr> AlienHacky™ von Tobias Breuß, Jim Frey, Thomas Rienößl, Ursus Schneider </vt:lpstr>
      <vt:lpstr>Agenda</vt:lpstr>
      <vt:lpstr>Aufgabenstellung</vt:lpstr>
      <vt:lpstr>Architektur</vt:lpstr>
      <vt:lpstr>AlienSocke</vt:lpstr>
      <vt:lpstr>AlienProtokoll - Login</vt:lpstr>
      <vt:lpstr>AlienProtokoll - Login</vt:lpstr>
      <vt:lpstr>AlienProtokoll - Heartbeat</vt:lpstr>
      <vt:lpstr>AlienProtokoll - Kick</vt:lpstr>
      <vt:lpstr>Zigbee Test</vt:lpstr>
      <vt:lpstr>AlienServer</vt:lpstr>
      <vt:lpstr>USB Transceiver</vt:lpstr>
      <vt:lpstr>Ethernet DMX Adapter</vt:lpstr>
      <vt:lpstr>Java Programm</vt:lpstr>
      <vt:lpstr>Java Programm – Berechner </vt:lpstr>
      <vt:lpstr>Java Programm - Berechner</vt:lpstr>
      <vt:lpstr>Java Programm - Berechner</vt:lpstr>
      <vt:lpstr>Java Programm - Berechner</vt:lpstr>
      <vt:lpstr>Java Programm - Berechner</vt:lpstr>
      <vt:lpstr>Danke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data storage and transactions logs Von Jim Frey, Georgi Georgiev und   Ursus Schneider</dc:title>
  <dc:creator>Ursus Schneider</dc:creator>
  <cp:lastModifiedBy>Ursus Schneider</cp:lastModifiedBy>
  <cp:revision>111</cp:revision>
  <dcterms:created xsi:type="dcterms:W3CDTF">2015-12-07T14:40:14Z</dcterms:created>
  <dcterms:modified xsi:type="dcterms:W3CDTF">2016-10-27T08:39:33Z</dcterms:modified>
</cp:coreProperties>
</file>